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3" r:id="rId5"/>
    <p:sldId id="294" r:id="rId6"/>
    <p:sldId id="310" r:id="rId7"/>
    <p:sldId id="311" r:id="rId8"/>
    <p:sldId id="300" r:id="rId9"/>
    <p:sldId id="296" r:id="rId10"/>
    <p:sldId id="298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2" autoAdjust="0"/>
    <p:restoredTop sz="86398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5C262-FE55-496C-A41B-CC247001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0FE31-B445-4D52-A429-802B539D3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2B9E-5761-469F-BDD3-601A70C0D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785E-4D49-4047-B8DD-79E9D2121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DFFD-57F2-4809-B0E9-51A014F1E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D02EB-087B-4235-B0A8-6FD9C5D1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EBC4A-418F-47C4-A2FA-D9A36908A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7FF5-3103-4FD5-AF4F-913C483A8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48DA-206C-4832-8E61-E7A5CAEB1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1D4D-3B3D-4663-B731-0111E3792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A20D-E3C7-4049-A74C-25C2515C7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1830-38CD-40F8-B0D8-305CF7291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491068-0C88-4192-8F38-1652C1B01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iodictable.com/index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 Introduction to 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2667000" y="3657600"/>
            <a:ext cx="37338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2667000" y="914400"/>
            <a:ext cx="3733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99"/>
                </a:solidFill>
              </a:rPr>
              <a:t>From Scientific Method</a:t>
            </a:r>
            <a:endParaRPr lang="en-US" sz="3600" smtClean="0">
              <a:solidFill>
                <a:srgbClr val="99FF33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90800" y="990600"/>
            <a:ext cx="3657600" cy="1981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Empirical facts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(observations, data)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Scientific laws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(tested generalizations, consistent observations)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743200" y="3810000"/>
            <a:ext cx="3505200" cy="243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Hypothesis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(tentative explanation)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Theory or Models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(tested explanation, unifying explanation for a set of observations, facts and laws)</a:t>
            </a: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6400800" y="1447800"/>
            <a:ext cx="2209800" cy="4114800"/>
          </a:xfrm>
          <a:prstGeom prst="curvedLeftArrow">
            <a:avLst>
              <a:gd name="adj1" fmla="val 37241"/>
              <a:gd name="adj2" fmla="val 744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12"/>
          <p:cNvSpPr>
            <a:spLocks noChangeArrowheads="1"/>
          </p:cNvSpPr>
          <p:nvPr/>
        </p:nvSpPr>
        <p:spPr bwMode="auto">
          <a:xfrm rot="10800000">
            <a:off x="914400" y="685800"/>
            <a:ext cx="1752600" cy="4572000"/>
          </a:xfrm>
          <a:prstGeom prst="curvedLeftArrow">
            <a:avLst>
              <a:gd name="adj1" fmla="val 52174"/>
              <a:gd name="adj2" fmla="val 1043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_02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536926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Matter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Matter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Pct val="125000"/>
              <a:buFontTx/>
              <a:buChar char="•"/>
            </a:pPr>
            <a:r>
              <a:rPr lang="en-US" sz="2400" dirty="0" smtClean="0"/>
              <a:t>Anything that occupies space and has 	mass.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Mass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Pct val="125000"/>
              <a:buFontTx/>
              <a:buChar char="•"/>
            </a:pPr>
            <a:r>
              <a:rPr lang="en-US" sz="2400" dirty="0" smtClean="0"/>
              <a:t>Measure of the amount of matter that an object contains. (unit – metric grams (g) 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Pct val="125000"/>
              <a:buFontTx/>
              <a:buChar char="•"/>
            </a:pPr>
            <a:r>
              <a:rPr lang="en-US" sz="2400" dirty="0" smtClean="0"/>
              <a:t>Related to inertia – a tendency of a body at rest to be at rest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Weight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Pct val="125000"/>
              <a:buFontTx/>
              <a:buChar char="•"/>
            </a:pPr>
            <a:r>
              <a:rPr lang="en-US" sz="2400" dirty="0" smtClean="0"/>
              <a:t>The effect of gravity on matter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States of Matter</a:t>
            </a:r>
          </a:p>
        </p:txBody>
      </p:sp>
      <p:pic>
        <p:nvPicPr>
          <p:cNvPr id="13315" name="Picture 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14600"/>
            <a:ext cx="9144000" cy="195738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g0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6225" y="-381000"/>
            <a:ext cx="9696450" cy="742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2466975"/>
          <a:ext cx="9144000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3651120" imgH="1511280" progId="">
                  <p:embed/>
                </p:oleObj>
              </mc:Choice>
              <mc:Fallback>
                <p:oleObj r:id="rId3" imgW="3651120" imgH="15112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66975"/>
                        <a:ext cx="9144000" cy="378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3817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Classification of Matter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Properties of 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334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Aluminum (Al) metal cannot be decomposed into simpler substances by chemical reactions.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Oxides of Al occur naturally in gem stones such as rubies and sapphires.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 is alloyed with copper (Cu), magnesium (Mg), and other elements to form lightweight materials to be used in construction of aircraft and rockets.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 ore (or bauxite) is electrolyzed to obtain metallic Al</a:t>
            </a:r>
          </a:p>
        </p:txBody>
      </p:sp>
      <p:pic>
        <p:nvPicPr>
          <p:cNvPr id="15364" name="Picture 5" descr="fg0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743200"/>
            <a:ext cx="3810000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to know</a:t>
            </a:r>
          </a:p>
        </p:txBody>
      </p:sp>
      <p:pic>
        <p:nvPicPr>
          <p:cNvPr id="16387" name="Content Placeholder 6" descr="periodic table - common elements highlighted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07" t="18056" r="7407" b="15279"/>
          <a:stretch>
            <a:fillRect/>
          </a:stretch>
        </p:blipFill>
        <p:spPr>
          <a:xfrm>
            <a:off x="381000" y="1676400"/>
            <a:ext cx="8178800" cy="4267200"/>
          </a:xfrm>
        </p:spPr>
      </p:pic>
      <p:sp>
        <p:nvSpPr>
          <p:cNvPr id="2" name="Rectangle 1"/>
          <p:cNvSpPr/>
          <p:nvPr/>
        </p:nvSpPr>
        <p:spPr>
          <a:xfrm>
            <a:off x="2438400" y="6324600"/>
            <a:ext cx="4475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www.periodictable.com/index.html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Chemicals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What are they??</a:t>
            </a:r>
          </a:p>
          <a:p>
            <a:pPr eaLnBrk="1" hangingPunct="1"/>
            <a:r>
              <a:rPr lang="en-US" dirty="0" smtClean="0"/>
              <a:t>There is nothing you can touch or hold that is not made of chemicals.</a:t>
            </a:r>
          </a:p>
        </p:txBody>
      </p:sp>
      <p:pic>
        <p:nvPicPr>
          <p:cNvPr id="4" name="Picture 3" descr="01_01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971800"/>
            <a:ext cx="8601456" cy="3645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What is Chemistry?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5943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Chemistry is the science of the properties, composition, and behavior of materials.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Chemistry is the science concerned with describing and explaining the different forms of matter and the chemical reactions of matter.</a:t>
            </a:r>
          </a:p>
        </p:txBody>
      </p:sp>
      <p:pic>
        <p:nvPicPr>
          <p:cNvPr id="4" name="Picture 3" descr="01_Pg02_U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0581" y="2057400"/>
            <a:ext cx="310341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Branches of Chemistry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Applied Chemistry - the search for and isolation of useful materials.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Theoretical Chemistry - Provides a chemical view of nature and explanations of natural processes.</a:t>
            </a:r>
          </a:p>
          <a:p>
            <a:pPr lvl="1" eaLnBrk="1" hangingPunct="1"/>
            <a:r>
              <a:rPr lang="en-US" dirty="0" smtClean="0"/>
              <a:t>Organic Chemistry</a:t>
            </a:r>
          </a:p>
          <a:p>
            <a:pPr lvl="1" eaLnBrk="1" hangingPunct="1"/>
            <a:r>
              <a:rPr lang="en-US" dirty="0" smtClean="0"/>
              <a:t>Inorganic Chemistry</a:t>
            </a:r>
          </a:p>
          <a:p>
            <a:pPr lvl="1" eaLnBrk="1" hangingPunct="1"/>
            <a:r>
              <a:rPr lang="en-US" dirty="0" smtClean="0"/>
              <a:t>Biochemistry</a:t>
            </a:r>
          </a:p>
          <a:p>
            <a:pPr lvl="1" eaLnBrk="1" hangingPunct="1"/>
            <a:r>
              <a:rPr lang="en-US" dirty="0" smtClean="0"/>
              <a:t>Physical 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Chemistry is the Central Science</a:t>
            </a:r>
          </a:p>
        </p:txBody>
      </p:sp>
      <p:pic>
        <p:nvPicPr>
          <p:cNvPr id="8195" name="Picture 8" descr="FG0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like a Chemist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486400" cy="361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57150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Thinking like a Chemist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44706"/>
            <a:ext cx="7162800" cy="519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638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a chemist see?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Chemistry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733800"/>
          </a:xfrm>
        </p:spPr>
        <p:txBody>
          <a:bodyPr/>
          <a:lstStyle/>
          <a:p>
            <a:r>
              <a:rPr lang="en-US" smtClean="0"/>
              <a:t>Be curious</a:t>
            </a:r>
          </a:p>
          <a:p>
            <a:r>
              <a:rPr lang="en-US" smtClean="0"/>
              <a:t>Learn vocabulary (and nomenclature)</a:t>
            </a:r>
          </a:p>
          <a:p>
            <a:r>
              <a:rPr lang="en-US" smtClean="0"/>
              <a:t>Keep current in the class.  Don’t wait for a test</a:t>
            </a:r>
          </a:p>
          <a:p>
            <a:r>
              <a:rPr lang="en-US" smtClean="0"/>
              <a:t>Form a study group</a:t>
            </a:r>
          </a:p>
          <a:p>
            <a:r>
              <a:rPr lang="en-US" smtClean="0"/>
              <a:t>Do problems again and again!!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Scientific Method</a:t>
            </a:r>
            <a:endParaRPr lang="en-US" smtClean="0">
              <a:solidFill>
                <a:srgbClr val="99FF33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smtClean="0"/>
              <a:t>Observation – a statement that accurately describes something we see, hear, taste, feel, or smell.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Conclusion – a statement that is based on what we think about a series of observations.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333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An Introduction to Chemistry</vt:lpstr>
      <vt:lpstr>Chemicals</vt:lpstr>
      <vt:lpstr>What is Chemistry?</vt:lpstr>
      <vt:lpstr>Branches of Chemistry</vt:lpstr>
      <vt:lpstr>Chemistry is the Central Science</vt:lpstr>
      <vt:lpstr>Thinking like a Chemist</vt:lpstr>
      <vt:lpstr>Thinking like a Chemist</vt:lpstr>
      <vt:lpstr>Studying Chemistry</vt:lpstr>
      <vt:lpstr>Scientific Method</vt:lpstr>
      <vt:lpstr>From Scientific Method</vt:lpstr>
      <vt:lpstr>PowerPoint Presentation</vt:lpstr>
      <vt:lpstr>Matter</vt:lpstr>
      <vt:lpstr>States of Matter</vt:lpstr>
      <vt:lpstr>PowerPoint Presentation</vt:lpstr>
      <vt:lpstr>Classification of Matter</vt:lpstr>
      <vt:lpstr>Properties of Al</vt:lpstr>
      <vt:lpstr>Elements to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Chemistry?</dc:title>
  <dc:creator>Dzung T. Nguyen</dc:creator>
  <cp:lastModifiedBy>Cary Willard</cp:lastModifiedBy>
  <cp:revision>32</cp:revision>
  <dcterms:created xsi:type="dcterms:W3CDTF">2001-01-24T20:24:47Z</dcterms:created>
  <dcterms:modified xsi:type="dcterms:W3CDTF">2015-01-27T17:38:41Z</dcterms:modified>
</cp:coreProperties>
</file>